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nline.zakon.kz/document/?doc_id=1018417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odeksy-kz.com/ka/ob_obespechenii_edinstva_izmerenij.htm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lib.kstu.kz:8300/tb/books/Metrologiya,_standartizatciya_i_sertifikatciya/plain/theory/162.html" TargetMode="External"/><Relationship Id="rId3" Type="http://schemas.openxmlformats.org/officeDocument/2006/relationships/hyperlink" Target="https://online.zakon.kz/Document/?doc_id=39053854#pos=1;-58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ca92699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ca92699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ca92699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ca92699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2ca92699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2ca92699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2ca92699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2ca92699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2ca92699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2ca92699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2ca92699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2ca92699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2ca92699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2ca92699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2ca92699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2ca92699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ca92699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2ca92699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ca926998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2ca92699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eb1eaf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eb1eaf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2ca926998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2ca92699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2ca926998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2ca926998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2ca92699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2ca92699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2ca926998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2ca92699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2ca926998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2ca926998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2ca92699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2ca92699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2ca926998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2ca926998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2ca92699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2ca92699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2ca926998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2ca926998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2ca926998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2ca926998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2ca9269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2ca9269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2"/>
              </a:rPr>
              <a:t>https://online.zakon.kz/document/?doc_id=1018417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2ca926998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2ca926998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2ca926998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2ca926998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f058c26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f058c26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e1b32f9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e1b32f9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2"/>
              </a:rPr>
              <a:t>https://kodeksy-kz.com/ka/ob_obespechenii_edinstva_izmerenij.htm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e1b32f9b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e1b32f9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e1b32f9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e1b32f9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e1b32f9b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e1b32f9b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e1b32f9b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e1b32f9b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e1b32f9b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e1b32f9b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e2dae8b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e2dae8b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ca9269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ca9269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e2dae8b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e2dae8b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e2dae8bd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e2dae8bd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2"/>
              </a:rPr>
              <a:t>http://lib.kstu.kz:8300/tb/books/Metrologiya,_standartizatciya_i_sertifikatciya/plain/theory/162.html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https://online.zakon.kz/Document/?doc_id=39053854#pos=1;-58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e2dae8bd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e2dae8b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e2dae8bd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e2dae8bd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e2dae8bd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e2dae8bd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e2dae8bd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e2dae8bd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e2dae8bd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e2dae8bd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ece2fbc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ece2fbc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ece2fbc8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ece2fbc8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ece2fbc8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ece2fbc8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2ca92699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2ca92699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7ece2fbc8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7ece2fbc8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ece2fbc8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ece2fbc8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f058c26e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f058c26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f0dcad2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f0dcad2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fac691357836d9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fac691357836d9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fac691357836d9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fac691357836d9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f41a23c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7f41a23c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f41a23c2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f41a23c2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f41a23c2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f41a23c2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f41a23c2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7f41a23c2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ca92699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ca92699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2ca92699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2ca92699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ca92699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ca92699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ca92699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ca92699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iso.org/ru/home.html" TargetMode="External"/><Relationship Id="rId4" Type="http://schemas.openxmlformats.org/officeDocument/2006/relationships/hyperlink" Target="https://www.nitec.kz/" TargetMode="External"/><Relationship Id="rId9" Type="http://schemas.openxmlformats.org/officeDocument/2006/relationships/hyperlink" Target="https://online.zakon.kz/Document/?doc_id=39053854#pos=1;-58" TargetMode="External"/><Relationship Id="rId5" Type="http://schemas.openxmlformats.org/officeDocument/2006/relationships/hyperlink" Target="https://online.zakon.kz/Document/?doc_id=1051253" TargetMode="External"/><Relationship Id="rId6" Type="http://schemas.openxmlformats.org/officeDocument/2006/relationships/hyperlink" Target="https://egfntd.kz/" TargetMode="External"/><Relationship Id="rId7" Type="http://schemas.openxmlformats.org/officeDocument/2006/relationships/hyperlink" Target="https://kazinst.kz/" TargetMode="External"/><Relationship Id="rId8" Type="http://schemas.openxmlformats.org/officeDocument/2006/relationships/hyperlink" Target="https://egov.kz/cms/ru/articles/accreditation/2F03207certandlys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online.zakon.kz/Document/?doc_id=39053854#pos=1;-58" TargetMode="External"/><Relationship Id="rId4" Type="http://schemas.openxmlformats.org/officeDocument/2006/relationships/hyperlink" Target="http://lib.kstu.kz:8300/tb/books/Metrologiya,_standartizatciya_i_sertifikatciya/plain/theory/162.html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34.png"/><Relationship Id="rId8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Metrology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104625" y="4240100"/>
            <a:ext cx="4039500" cy="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Tastanbekov Dias B.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ACCURACY AND PRECISION ARE: 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1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Accuracy is how close an individual value is to the true or accepted value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de"/>
              <a:t>Precision is the consistency of a series of measurements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42426" l="8388" r="8396" t="0"/>
          <a:stretch/>
        </p:blipFill>
        <p:spPr>
          <a:xfrm>
            <a:off x="764975" y="2437425"/>
            <a:ext cx="7010401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575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ACCURACY AND PRECISION 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5425725" y="1574700"/>
            <a:ext cx="3718200" cy="25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/>
              <a:t>Match these descriptions with the 4 distributions in the figure: 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Good precision, poor accuracy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Good accuracy, poor precision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Good accuracy, good precision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de"/>
              <a:t>Poor accuracy, poor precision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4702"/>
            <a:ext cx="5173700" cy="30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804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Error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80425" y="595150"/>
            <a:ext cx="8520600" cy="23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Error is responsible for the difference between a measured value and the “true” value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T</a:t>
            </a:r>
            <a:r>
              <a:rPr lang="de"/>
              <a:t>ypes of error:</a:t>
            </a:r>
            <a:endParaRPr/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Gross</a:t>
            </a:r>
            <a:endParaRPr/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Random</a:t>
            </a:r>
            <a:endParaRPr/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Systematic</a:t>
            </a:r>
            <a:endParaRPr/>
          </a:p>
        </p:txBody>
      </p:sp>
      <p:sp>
        <p:nvSpPr>
          <p:cNvPr id="129" name="Google Shape;129;p24"/>
          <p:cNvSpPr txBox="1"/>
          <p:nvPr/>
        </p:nvSpPr>
        <p:spPr>
          <a:xfrm>
            <a:off x="5815200" y="1750850"/>
            <a:ext cx="1924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/>
        </p:nvSpPr>
        <p:spPr>
          <a:xfrm>
            <a:off x="5448625" y="1305650"/>
            <a:ext cx="3695400" cy="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Blunders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In U.S., weigh particular 10 g standard every day.  They see: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9.999590 g, 9.999601 g, 9.999592 g 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u="sng"/>
              <a:t>uncertainty</a:t>
            </a:r>
            <a:r>
              <a:rPr lang="de"/>
              <a:t> in every weight measurement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Estimate of the inaccuracy of a measurement that includes both the random and systematic components.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Systematic error –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Does impact accuracy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Repeating measurements with systematic error does not improve the accuracy of the measurements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7228" l="48688" r="2991" t="23595"/>
          <a:stretch/>
        </p:blipFill>
        <p:spPr>
          <a:xfrm>
            <a:off x="0" y="3887648"/>
            <a:ext cx="2345415" cy="110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3135" y="3662275"/>
            <a:ext cx="2198865" cy="1279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4"/>
          <p:cNvCxnSpPr/>
          <p:nvPr/>
        </p:nvCxnSpPr>
        <p:spPr>
          <a:xfrm flipH="1" rot="10800000">
            <a:off x="2997175" y="1512250"/>
            <a:ext cx="2405700" cy="5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24"/>
          <p:cNvCxnSpPr/>
          <p:nvPr/>
        </p:nvCxnSpPr>
        <p:spPr>
          <a:xfrm flipH="1" rot="10800000">
            <a:off x="3283550" y="1970225"/>
            <a:ext cx="2107800" cy="41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4"/>
          <p:cNvCxnSpPr/>
          <p:nvPr/>
        </p:nvCxnSpPr>
        <p:spPr>
          <a:xfrm>
            <a:off x="3489750" y="2703500"/>
            <a:ext cx="1924500" cy="107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4"/>
          <p:cNvSpPr/>
          <p:nvPr/>
        </p:nvSpPr>
        <p:spPr>
          <a:xfrm>
            <a:off x="4852711" y="2520800"/>
            <a:ext cx="641750" cy="423250"/>
          </a:xfrm>
          <a:custGeom>
            <a:rect b="b" l="l" r="r" t="t"/>
            <a:pathLst>
              <a:path extrusionOk="0" h="16930" w="25670">
                <a:moveTo>
                  <a:pt x="25670" y="892"/>
                </a:moveTo>
                <a:cubicBezTo>
                  <a:pt x="21393" y="969"/>
                  <a:pt x="86" y="-1322"/>
                  <a:pt x="10" y="1351"/>
                </a:cubicBezTo>
                <a:cubicBezTo>
                  <a:pt x="-66" y="4024"/>
                  <a:pt x="21012" y="14334"/>
                  <a:pt x="25212" y="169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788600"/>
            <a:ext cx="8520600" cy="42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/>
              <a:t>– QUANTITY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(measurable) QUANTITY, attribute of a phenomenon, body or substance that may be distinguished qualitively and determined quantitatively.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Quantities that can be placed in order of magnitude relative to one another are called quantities of the same kind.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Quantities of the same kind may grouped together into categories of quantities.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Symbols of quantities are given in ISO 31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/>
              <a:t>– UNIT (of measurement)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particular quantity, defined and adopted by convention, with which other quantities of the same kind are compared in order to express their magnitudes relatives to that quantity.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756050"/>
            <a:ext cx="8520600" cy="10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– </a:t>
            </a:r>
            <a:r>
              <a:rPr b="1" lang="de"/>
              <a:t>International System of Units, SI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coherent system of units adopted and recommended by the General Conference on Weights and Measure (CGPM).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54050"/>
            <a:ext cx="7008898" cy="29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721700"/>
            <a:ext cx="8520600" cy="8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– </a:t>
            </a:r>
            <a:r>
              <a:rPr b="1" lang="de"/>
              <a:t>DERIVED UNIT (OF MESUREMENT)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unit of measurement of a derived quantity in a given system of quantities.</a:t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8148"/>
            <a:ext cx="6777476" cy="18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 rotWithShape="1">
          <a:blip r:embed="rId4">
            <a:alphaModFix/>
          </a:blip>
          <a:srcRect b="30265" l="18698" r="15555" t="23042"/>
          <a:stretch/>
        </p:blipFill>
        <p:spPr>
          <a:xfrm>
            <a:off x="311700" y="4397200"/>
            <a:ext cx="1878700" cy="7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 rotWithShape="1">
          <a:blip r:embed="rId5">
            <a:alphaModFix/>
          </a:blip>
          <a:srcRect b="27078" l="8872" r="8748" t="27219"/>
          <a:stretch/>
        </p:blipFill>
        <p:spPr>
          <a:xfrm>
            <a:off x="311700" y="3572400"/>
            <a:ext cx="1569400" cy="6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/>
          <p:nvPr/>
        </p:nvSpPr>
        <p:spPr>
          <a:xfrm>
            <a:off x="2190400" y="3283800"/>
            <a:ext cx="692100" cy="17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2498" y="3776350"/>
            <a:ext cx="2232119" cy="7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5322600" y="3860500"/>
            <a:ext cx="25089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Derived units = “shortcuts” for convenience in often use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721700"/>
            <a:ext cx="8520600" cy="41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– </a:t>
            </a:r>
            <a:r>
              <a:rPr b="1" lang="de"/>
              <a:t>TRUE VALUE (OF A QUANTITY)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value consistent with the definition of a given particular quantity.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(True values are by nature indeterminate)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– CONVENTIONAL TRUE VALUE (OF QUANTITY)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value attributed to a particular quantity and accepted, sometimes by convention, as having an uncertainty appropriate for a given purpose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(The CODATA (1986) recommended value for N</a:t>
            </a:r>
            <a:r>
              <a:rPr baseline="-25000" lang="de"/>
              <a:t>A </a:t>
            </a:r>
            <a:r>
              <a:rPr lang="de"/>
              <a:t>= 6,0221367x10</a:t>
            </a:r>
            <a:r>
              <a:rPr baseline="30000" lang="de"/>
              <a:t>23</a:t>
            </a:r>
            <a:r>
              <a:rPr lang="de"/>
              <a:t>mol</a:t>
            </a:r>
            <a:r>
              <a:rPr baseline="30000" lang="de"/>
              <a:t>-1</a:t>
            </a:r>
            <a:r>
              <a:rPr lang="de"/>
              <a:t>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0" y="645500"/>
            <a:ext cx="9144000" cy="4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</a:t>
            </a:r>
            <a:r>
              <a:rPr b="1" lang="de" sz="1400"/>
              <a:t>MEASUREMENT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set of operations having the object of determining a value of a quantity.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METROLOGY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science of measurement.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PRINCIPLE OF MEASUREMENT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scientific basis of a measurement.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METHOD OF MEASUREMENT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logical sequence of operations, described generically, used in the performance of measurement.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MEASUREMENT PROCEDURE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set of operations, described specifically, used in the performance of particular measurements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according to a given method.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MEASURAND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particular quantity subject to measurement.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721700"/>
            <a:ext cx="8520600" cy="20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– </a:t>
            </a:r>
            <a:r>
              <a:rPr b="1" lang="de"/>
              <a:t>INFLUENCE QUANTITY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quantity that is not the measurement but that affects the result of the measurement.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– MEASUREMENT SIGNAL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quantity that represents the measurand and which is functionally related to it.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59100"/>
            <a:ext cx="2077766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9550" y="2774276"/>
            <a:ext cx="1479125" cy="2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0500" y="3035300"/>
            <a:ext cx="2443676" cy="18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6239050" y="3493925"/>
            <a:ext cx="2841000" cy="1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E.g. TDS-meter working principle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 = f(σ)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C</a:t>
            </a:r>
            <a:r>
              <a:rPr lang="de"/>
              <a:t> - concentration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σ - </a:t>
            </a:r>
            <a:r>
              <a:rPr lang="de"/>
              <a:t>conductivity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900" y="645500"/>
            <a:ext cx="5251500" cy="21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</a:t>
            </a:r>
            <a:r>
              <a:rPr b="1" lang="de" sz="1400"/>
              <a:t>RESULT OF A MEASUREMENT,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value attributed to a measurand, obtained by measurement.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</a:t>
            </a:r>
            <a:r>
              <a:rPr b="1" lang="de" sz="1400"/>
              <a:t>UNCORRECTED RESULT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result of a measurement before correction for systematic error.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CORRECTED RESULT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result of a measurement after correction for systematic error.</a:t>
            </a:r>
            <a:endParaRPr sz="1400"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12558"/>
            <a:ext cx="2699125" cy="143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 rotWithShape="1">
          <a:blip r:embed="rId4">
            <a:alphaModFix/>
          </a:blip>
          <a:srcRect b="0" l="3740" r="4801" t="0"/>
          <a:stretch/>
        </p:blipFill>
        <p:spPr>
          <a:xfrm>
            <a:off x="6612825" y="0"/>
            <a:ext cx="2523950" cy="17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872" y="1782950"/>
            <a:ext cx="2699127" cy="17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7489" y="3409100"/>
            <a:ext cx="2636510" cy="173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31"/>
          <p:cNvCxnSpPr>
            <a:endCxn id="191" idx="1"/>
          </p:cNvCxnSpPr>
          <p:nvPr/>
        </p:nvCxnSpPr>
        <p:spPr>
          <a:xfrm flipH="1" rot="10800000">
            <a:off x="2470125" y="867200"/>
            <a:ext cx="4142700" cy="71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31"/>
          <p:cNvCxnSpPr>
            <a:endCxn id="192" idx="1"/>
          </p:cNvCxnSpPr>
          <p:nvPr/>
        </p:nvCxnSpPr>
        <p:spPr>
          <a:xfrm flipH="1" rot="10800000">
            <a:off x="2069372" y="2650150"/>
            <a:ext cx="4375500" cy="14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31"/>
          <p:cNvCxnSpPr>
            <a:endCxn id="193" idx="1"/>
          </p:cNvCxnSpPr>
          <p:nvPr/>
        </p:nvCxnSpPr>
        <p:spPr>
          <a:xfrm>
            <a:off x="2149389" y="2336800"/>
            <a:ext cx="4358100" cy="19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Main points and objectives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0" y="645500"/>
            <a:ext cx="9144000" cy="4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</a:t>
            </a:r>
            <a:r>
              <a:rPr b="1" lang="de" sz="1400"/>
              <a:t>ACCURACY OF MEASUREMENT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closeness of the agreement between the result of a measurement and a true value of a measurand.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REPEATABILITY (OF RESULTS OF MEASUREMENTS)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closeness of the agreement between the result of successive measurements of the same measurand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carried out under the same conditions of measurement.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REPRODUCIBILITY (OF RESULTS OF MEASUREMENTS)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closeness of the agreement between the results of measurements of the same measurand carried out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under changed conditions of measurement.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400"/>
              <a:t>– EXPERIMENTAL STANDARD DEVIATION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for a series of n measurements of the same measurand, the quantity s characterizing the dispersion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of the results and given by the formula: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3">
            <a:alphaModFix/>
          </a:blip>
          <a:srcRect b="8131" l="3485" r="3308" t="6457"/>
          <a:stretch/>
        </p:blipFill>
        <p:spPr>
          <a:xfrm>
            <a:off x="3311550" y="4055225"/>
            <a:ext cx="1891800" cy="10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0" y="493100"/>
            <a:ext cx="91440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MEASURING INSTRUMENT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device intended to be used to make measurements, alone or in conjunction with supplementary device(s).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MATERIAL MEASURE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device intended to reproduce or supply, in a permanent manner during its use, one or more known values of a given quantity.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MEASURING TRANSDUCER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device that provides an output quantity having a determined relationship to the input quantity (e.g. thermocouple, current transformer, strain gauge, pH electrode).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MEASURING CHAIN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series of elements of a measuring instrument or system that constitues the path of the measurement signal from the input to the output.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MEASURING SYSTEM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complete set of measuring instruments and other equipment assembled to carry out specified measurements.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SENSOR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element of a measuring instrument or measuring chain that is directly affected by the measurand.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DETECTOR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device or substance that indicates the presence of a phenomenon without necessarily providing a value of an associated quantity.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0" y="0"/>
            <a:ext cx="216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Exercise</a:t>
            </a:r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263" y="412400"/>
            <a:ext cx="5487475" cy="29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0" y="432835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MEASURING INSTRUMENT		MATERIAL MEASURE		MEASURING TRANSDUCER	MEASURING CHAIN 	MEASURING SYSTEM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0" y="458150"/>
            <a:ext cx="9144000" cy="46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GAUGING (OF A MEASURING INSTRUMENT)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operation of fixing the positions of the scale marks of a measuring instrument in relation to the corresponding values of the measurands.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ADJUSTMENT (OF A MEASURING INSTRUMENT)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operation of bringing a measuring instrument into a state of performance suitable for its use.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SPAN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modulus of the difference between the two limits of a nominal range.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MEASURING RANGE WORKING RANGE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set of values of measurands for which the error of a measuring instrument id intended to lie within specified limits.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RATED OPERATING CONDITIONS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conditions of use for which specified metrological characteristics of a measuring instrument are intended to lie within given limits.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LIMITING CONDITIONS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extreme conditions that a measuring instrument is required to withstand without damage, and without degradation of specified metrological characteristics when it is subsequently operated under its rated operating conditions.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REFERENCE CONDITIONS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conditions of use prescribe for testing the performance of a measuring instrument or for intercomparison of results of measurements.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Vocabulary used in Metrology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0" y="610550"/>
            <a:ext cx="9144000" cy="45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RESPONSE CHARACTERISTIC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relationship between a stimulus and the corresponding response, for defined conditions.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SENSITIVITY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change in the response of a measuring instrument divided by the corresponding change in the stimulus.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STABILITY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ability of a measuring instrument to maintain constant its metrological characteristics with time.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TRANSPARENCY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ability of a measuring instrument not to alter the measurand.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DRIFT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slow change of a metrological characteristic of a measuring instrument.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RESPONSE TIME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time interval between the instant when a stimulus is subjected to a specified abrupt change and the instant when the response reaches and remains within specified limits around its final steady value.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/>
              <a:t>– </a:t>
            </a:r>
            <a:r>
              <a:rPr b="1" lang="de" sz="1200"/>
              <a:t>INTRINSIC ERROR (OF A MEASURING INSTRUMENT)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error of a measuring instrument, determined under reference conditions.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Measurements: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Degree, Minute &amp; Seconds (DMS) → Degrees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Km/h → m/s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Kelvin → Celsius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Exercises</a:t>
            </a:r>
            <a:endParaRPr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V</a:t>
            </a:r>
            <a:r>
              <a:rPr lang="de"/>
              <a:t>ernier caliper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Micrometer,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TDS-meter calibration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pH-meter calibration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2544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Micrometer</a:t>
            </a:r>
            <a:endParaRPr/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254425" y="4754025"/>
            <a:ext cx="85206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/>
              <a:t>.</a:t>
            </a:r>
            <a:endParaRPr/>
          </a:p>
        </p:txBody>
      </p:sp>
      <p:pic>
        <p:nvPicPr>
          <p:cNvPr id="247" name="Google Shape;2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75" y="616150"/>
            <a:ext cx="7303826" cy="39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2544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Vernier Calliper</a:t>
            </a:r>
            <a:endParaRPr/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254425" y="4754025"/>
            <a:ext cx="85206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/>
              <a:t>.</a:t>
            </a:r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63" y="785325"/>
            <a:ext cx="877728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type="title"/>
          </p:nvPr>
        </p:nvSpPr>
        <p:spPr>
          <a:xfrm>
            <a:off x="2544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Vernier Calliper: Different uses of Vernier Calliper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1"/>
          <p:cNvSpPr txBox="1"/>
          <p:nvPr>
            <p:ph idx="1" type="body"/>
          </p:nvPr>
        </p:nvSpPr>
        <p:spPr>
          <a:xfrm>
            <a:off x="254425" y="4754025"/>
            <a:ext cx="85206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/>
              <a:t>.</a:t>
            </a:r>
            <a:endParaRPr/>
          </a:p>
        </p:txBody>
      </p:sp>
      <p:pic>
        <p:nvPicPr>
          <p:cNvPr descr="Picture1" id="261" name="Google Shape;26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25" y="725100"/>
            <a:ext cx="8883650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DEFINITIONS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2905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Metrology is the study of measurements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CC9900"/>
              </a:buClr>
              <a:buSzPts val="1950"/>
              <a:buFont typeface="Noto Sans Symbols"/>
              <a:buNone/>
            </a:pPr>
            <a:r>
              <a:t/>
            </a:r>
            <a:endParaRPr/>
          </a:p>
          <a:p>
            <a:pPr indent="-382905" lvl="0" marL="3429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Measurements are quantitative observations; numerical descriptions</a:t>
            </a:r>
            <a:endParaRPr/>
          </a:p>
          <a:p>
            <a:pPr indent="0" lvl="0" marL="3429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2905" lvl="0" marL="342900" rtl="0" algn="l">
              <a:spcBef>
                <a:spcPts val="1600"/>
              </a:spcBef>
              <a:spcAft>
                <a:spcPts val="1600"/>
              </a:spcAft>
              <a:buSzPts val="1800"/>
              <a:buChar char="■"/>
            </a:pPr>
            <a:r>
              <a:rPr lang="de"/>
              <a:t>Law in Kazakhstan - Закон Республики Казахстан Об обеспечении единства измерений от 7 июня 2000 года N 53-II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2544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Vernier Calliper: </a:t>
            </a:r>
            <a:r>
              <a:rPr lang="de"/>
              <a:t>How to Read</a:t>
            </a:r>
            <a:endParaRPr/>
          </a:p>
        </p:txBody>
      </p:sp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254425" y="4754025"/>
            <a:ext cx="85206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/>
              <a:t>.</a:t>
            </a:r>
            <a:endParaRPr/>
          </a:p>
        </p:txBody>
      </p:sp>
      <p:pic>
        <p:nvPicPr>
          <p:cNvPr descr="Instruments 032" id="268" name="Google Shape;2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650" y="602762"/>
            <a:ext cx="4653150" cy="41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Geometry</a:t>
            </a:r>
            <a:endParaRPr/>
          </a:p>
        </p:txBody>
      </p:sp>
      <p:sp>
        <p:nvSpPr>
          <p:cNvPr id="274" name="Google Shape;274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</a:t>
            </a:r>
            <a:r>
              <a:rPr lang="de"/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311700" y="10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</a:t>
            </a:r>
            <a:r>
              <a:rPr lang="de"/>
              <a:t>roduct Test</a:t>
            </a:r>
            <a:endParaRPr/>
          </a:p>
        </p:txBody>
      </p:sp>
      <p:sp>
        <p:nvSpPr>
          <p:cNvPr id="285" name="Google Shape;285;p45"/>
          <p:cNvSpPr txBox="1"/>
          <p:nvPr>
            <p:ph idx="1" type="body"/>
          </p:nvPr>
        </p:nvSpPr>
        <p:spPr>
          <a:xfrm>
            <a:off x="311700" y="761450"/>
            <a:ext cx="8520600" cy="4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Quantity &amp;/or quality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T</a:t>
            </a:r>
            <a:r>
              <a:rPr lang="de" sz="1400"/>
              <a:t>est object (unit/item) - product/batch or production process 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If necessary - </a:t>
            </a:r>
            <a:r>
              <a:rPr lang="de" sz="1400"/>
              <a:t>inter-laboratory comparison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Types: mechanical, climate, biological, electromagnetic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Objectives: initial research, control, comparative, determinaative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Level: governmental, interagency/inter-institutional/multiagency, internal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According to stage: development, preliminary, comissioning/acceptance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According to type of product: 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Plans: NUT &amp; NUN</a:t>
            </a:r>
            <a:endParaRPr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152400" y="12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Exercise: product test</a:t>
            </a:r>
            <a:endParaRPr/>
          </a:p>
        </p:txBody>
      </p:sp>
      <p:pic>
        <p:nvPicPr>
          <p:cNvPr id="291" name="Google Shape;291;p46"/>
          <p:cNvPicPr preferRelativeResize="0"/>
          <p:nvPr/>
        </p:nvPicPr>
        <p:blipFill rotWithShape="1">
          <a:blip r:embed="rId3">
            <a:alphaModFix/>
          </a:blip>
          <a:srcRect b="7578" l="0" r="0" t="0"/>
          <a:stretch/>
        </p:blipFill>
        <p:spPr>
          <a:xfrm>
            <a:off x="152400" y="1170125"/>
            <a:ext cx="3537950" cy="353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0350" y="1166825"/>
            <a:ext cx="3537950" cy="353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063" y="1529288"/>
            <a:ext cx="168592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type="title"/>
          </p:nvPr>
        </p:nvSpPr>
        <p:spPr>
          <a:xfrm>
            <a:off x="80650" y="7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biodegradable implants tests</a:t>
            </a:r>
            <a:endParaRPr/>
          </a:p>
        </p:txBody>
      </p:sp>
      <p:sp>
        <p:nvSpPr>
          <p:cNvPr id="299" name="Google Shape;299;p47"/>
          <p:cNvSpPr txBox="1"/>
          <p:nvPr>
            <p:ph idx="1" type="body"/>
          </p:nvPr>
        </p:nvSpPr>
        <p:spPr>
          <a:xfrm>
            <a:off x="0" y="646025"/>
            <a:ext cx="9144000" cy="44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de" sz="2400" u="sng"/>
              <a:t>Biodegradability</a:t>
            </a:r>
            <a:r>
              <a:rPr b="1" lang="de" sz="2400" u="sng"/>
              <a:t> via MW↓↓ / mechanical properties</a:t>
            </a:r>
            <a:endParaRPr b="1" sz="2400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Biocompatibility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Mechanical properties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Sterility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Documents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>
            <a:off x="80650" y="7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biodegradable implants tests</a:t>
            </a:r>
            <a:endParaRPr/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0" y="646025"/>
            <a:ext cx="9144000" cy="44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Biodegradability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Biocompatibility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de" sz="2400" u="sng"/>
              <a:t>Mechanical properties:</a:t>
            </a:r>
            <a:endParaRPr b="1" sz="2400" u="sng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de" sz="2400"/>
              <a:t>Side bending test (a)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de" sz="2400"/>
              <a:t>Tensile test (b)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de" sz="2400"/>
              <a:t>Torsion test (c)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Sterility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" sz="2400"/>
              <a:t>Documents</a:t>
            </a:r>
            <a:endParaRPr sz="2400"/>
          </a:p>
        </p:txBody>
      </p:sp>
      <p:pic>
        <p:nvPicPr>
          <p:cNvPr descr="testsF.png" id="306" name="Google Shape;30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875" y="2490925"/>
            <a:ext cx="6059124" cy="19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idx="1" type="body"/>
          </p:nvPr>
        </p:nvSpPr>
        <p:spPr>
          <a:xfrm>
            <a:off x="0" y="646025"/>
            <a:ext cx="9144000" cy="44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Biodegradability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 u="sng"/>
              <a:t>Biocompatibility via:</a:t>
            </a:r>
            <a:r>
              <a:rPr lang="de" sz="1800"/>
              <a:t> ГОСТ ISO 10993-1-2011:</a:t>
            </a:r>
            <a:endParaRPr sz="18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200"/>
              <a:t>Группа изделий - имплантируемые изделия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200"/>
              <a:t>Вид контакта - мягкие ткани, кости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200"/>
              <a:t>Продолжительность контакта - постоянный (более 30 сут)</a:t>
            </a:r>
            <a:endParaRPr sz="1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цитотоксичность;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сенсибилизирующее действие;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раздражение или внутрикожная реакция;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общая токсичность (острая);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подострая и субхроническая токсичность;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генотоксичность;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имплантация.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Mechanical properties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 u="sng"/>
              <a:t>Sterility</a:t>
            </a:r>
            <a:endParaRPr b="1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Documents</a:t>
            </a:r>
            <a:endParaRPr/>
          </a:p>
        </p:txBody>
      </p:sp>
      <p:sp>
        <p:nvSpPr>
          <p:cNvPr id="312" name="Google Shape;312;p49"/>
          <p:cNvSpPr txBox="1"/>
          <p:nvPr>
            <p:ph type="title"/>
          </p:nvPr>
        </p:nvSpPr>
        <p:spPr>
          <a:xfrm>
            <a:off x="80650" y="7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biodegradable implants tests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80650" y="73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biodegradable implants tests</a:t>
            </a:r>
            <a:endParaRPr/>
          </a:p>
        </p:txBody>
      </p:sp>
      <p:sp>
        <p:nvSpPr>
          <p:cNvPr id="318" name="Google Shape;318;p50"/>
          <p:cNvSpPr txBox="1"/>
          <p:nvPr>
            <p:ph idx="1" type="body"/>
          </p:nvPr>
        </p:nvSpPr>
        <p:spPr>
          <a:xfrm>
            <a:off x="0" y="646025"/>
            <a:ext cx="9144000" cy="44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Biodegradability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Biocompatibility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Mechanical properties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Sterility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de" sz="1500" u="sng"/>
              <a:t>Documents:</a:t>
            </a:r>
            <a:endParaRPr b="1" sz="1500" u="sng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ASTM F1717 - Standard test methods for static and fatigue for spinal implant constructs in 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corpectomy model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ASTM F2502 - Standard specification and test method for absorbable screws and screws for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internal fixation implants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BS 2782 - Methods of testing plastics - Part 3: Mechanical properties - Method 340B: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Determination of shear strength of sheet material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ISO 13781 - Poly(L-lactide) resins and fabricated forms for surgical implants - In vitro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degradation testing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ISO 15814 - Implants for surgery - Copolymers and blends based on polylactide - In vitro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degradation testing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FDA Guidance - Guidance document for testing biodegradable polymer implant devices</a:t>
            </a:r>
            <a:endParaRPr sz="15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</a:t>
            </a:r>
            <a:endParaRPr/>
          </a:p>
        </p:txBody>
      </p:sp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requirements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norms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rules (compulsory/optional)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Object - product, process, service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Functions: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economic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social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communicative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Benefits for: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producer - confirms competitive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end user - gets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government - guarantees quality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Glossary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847675"/>
            <a:ext cx="8520600" cy="42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Units of measurement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Standards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Calibration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Traceability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Tolerance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Accuracy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Precision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2100">
                <a:solidFill>
                  <a:schemeClr val="dk1"/>
                </a:solidFill>
              </a:rPr>
              <a:t>Errors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100">
                <a:solidFill>
                  <a:schemeClr val="dk1"/>
                </a:solidFill>
              </a:rPr>
              <a:t>Uncertainty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Standardisation: sources</a:t>
            </a:r>
            <a:endParaRPr/>
          </a:p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Международной организацией по стандартизации - </a:t>
            </a:r>
            <a:r>
              <a:rPr lang="de" sz="1700" u="sng">
                <a:solidFill>
                  <a:schemeClr val="hlink"/>
                </a:solidFill>
                <a:hlinkClick r:id="rId3"/>
              </a:rPr>
              <a:t>ISO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Акционерное общество “Национальные информационные технологии” - </a:t>
            </a:r>
            <a:r>
              <a:rPr lang="de" sz="1700" u="sng">
                <a:solidFill>
                  <a:schemeClr val="hlink"/>
                </a:solidFill>
                <a:hlinkClick r:id="rId4"/>
              </a:rPr>
              <a:t>nitec.kz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Законы РК - </a:t>
            </a:r>
            <a:r>
              <a:rPr lang="de" sz="1700" u="sng">
                <a:solidFill>
                  <a:schemeClr val="hlink"/>
                </a:solidFill>
                <a:hlinkClick r:id="rId5"/>
              </a:rPr>
              <a:t>online.zakon.kz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Единый государственный фонд нормативных технических документов - </a:t>
            </a:r>
            <a:r>
              <a:rPr lang="de" sz="1700" u="sng">
                <a:solidFill>
                  <a:schemeClr val="hlink"/>
                </a:solidFill>
                <a:hlinkClick r:id="rId6"/>
              </a:rPr>
              <a:t>egfntd.kz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Казахстанский институт стандартизации и сертификации - </a:t>
            </a:r>
            <a:r>
              <a:rPr lang="de" sz="1700" u="sng">
                <a:solidFill>
                  <a:schemeClr val="hlink"/>
                </a:solidFill>
                <a:hlinkClick r:id="rId7"/>
              </a:rPr>
              <a:t>kazinst.kz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Проверка стандартов - </a:t>
            </a:r>
            <a:r>
              <a:rPr lang="de" sz="1700" u="sng">
                <a:solidFill>
                  <a:schemeClr val="hlink"/>
                </a:solidFill>
                <a:hlinkClick r:id="rId8"/>
              </a:rPr>
              <a:t>egov.kz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Комитет технического регулирования и метрологии Министерства по инвестициям и развитию Республики Казахстан → </a:t>
            </a:r>
            <a:r>
              <a:rPr lang="de" sz="1700" u="sng">
                <a:solidFill>
                  <a:schemeClr val="hlink"/>
                </a:solidFill>
                <a:hlinkClick r:id="rId9"/>
              </a:rPr>
              <a:t>УКАЗАТЕЛЬ</a:t>
            </a:r>
            <a:r>
              <a:rPr lang="de" sz="1700"/>
              <a:t> нормативных документов по стандартизации Республики Казахстан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</a:t>
            </a:r>
            <a:endParaRPr/>
          </a:p>
        </p:txBody>
      </p:sp>
      <p:sp>
        <p:nvSpPr>
          <p:cNvPr id="336" name="Google Shape;336;p53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/>
              <a:t>В Казахстане существуют </a:t>
            </a:r>
            <a:r>
              <a:rPr b="1" lang="de" u="sng">
                <a:solidFill>
                  <a:schemeClr val="hlink"/>
                </a:solidFill>
                <a:hlinkClick r:id="rId3"/>
              </a:rPr>
              <a:t>различные виды классификаторов</a:t>
            </a:r>
            <a:r>
              <a:rPr b="1" lang="de"/>
              <a:t>, в том числе: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Общий классификатор продукции (ОКП);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Общий классификатор предприятий и организаций (ОКПО)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Общий классификатор видов экономической деятельности, продукции и услуг (ОКДП);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Товарная номенклатура внешнеэкономической деятельности (ТНВЭД);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Общий классификатор стандартов (ОКС).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/>
              <a:t>Стандарт </a:t>
            </a:r>
            <a:r>
              <a:rPr b="1" lang="de" u="sng">
                <a:solidFill>
                  <a:schemeClr val="hlink"/>
                </a:solidFill>
                <a:hlinkClick r:id="rId4"/>
              </a:rPr>
              <a:t>общих технических условий</a:t>
            </a:r>
            <a:r>
              <a:rPr b="1" lang="de"/>
              <a:t> обычно состоит из следующих разделов: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классификация, основные параметры (размеры), общие требования к параметрам качества, упаковке, маркировке, требования безопасности;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требования охраны окружающей среды;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правила приемки продукции;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методы контроля, транспортирования и хранения;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правила эксплуатации, ремонта и утилизации.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Standardisation: types</a:t>
            </a:r>
            <a:endParaRPr/>
          </a:p>
        </p:txBody>
      </p:sp>
      <p:sp>
        <p:nvSpPr>
          <p:cNvPr id="342" name="Google Shape;342;p54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Basic / master / baseline </a:t>
            </a:r>
            <a:r>
              <a:rPr lang="de"/>
              <a:t>standart </a:t>
            </a:r>
            <a:r>
              <a:rPr lang="de"/>
              <a:t>(основополагающий стандарт)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Product standard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Process standard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Testing standard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standard for descriptive characteristics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performance standard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safety standard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Reference documents: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guidance manual (методическое положение) → process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descriptive specification (описательное положение) → object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Standardisation: structure</a:t>
            </a:r>
            <a:endParaRPr/>
          </a:p>
        </p:txBody>
      </p:sp>
      <p:sp>
        <p:nvSpPr>
          <p:cNvPr id="348" name="Google Shape;348;p55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de"/>
              <a:t>F</a:t>
            </a:r>
            <a:r>
              <a:rPr lang="de"/>
              <a:t>ield of use / designated area (область распространения):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classification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de"/>
              <a:t>Body / main points (основная часть):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technical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safety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commissioning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testing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labeling, transportation, storage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producer guarantees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de"/>
              <a:t>Information data (информационные данные):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about standard issuer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Standardisation: example - Термометры</a:t>
            </a:r>
            <a:endParaRPr/>
          </a:p>
        </p:txBody>
      </p:sp>
      <p:sp>
        <p:nvSpPr>
          <p:cNvPr id="354" name="Google Shape;354;p56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ГОСТ 16920-93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de"/>
              <a:t>Field of use / designated area (область распространения):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область применения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классификация - </a:t>
            </a:r>
            <a:r>
              <a:rPr b="1" lang="de"/>
              <a:t>Термометры и преобразователи температуры манометрические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de"/>
              <a:t>Body / main points (основная часть):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основные параметры и размеры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технические требования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требования безопасности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методы испытаний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de"/>
              <a:t>Information data (информационные данные):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de"/>
              <a:t>about standard issuer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Standardisation: issuer copyrights</a:t>
            </a:r>
            <a:endParaRPr/>
          </a:p>
        </p:txBody>
      </p:sp>
      <p:sp>
        <p:nvSpPr>
          <p:cNvPr id="360" name="Google Shape;360;p57"/>
          <p:cNvSpPr txBox="1"/>
          <p:nvPr>
            <p:ph idx="1" type="body"/>
          </p:nvPr>
        </p:nvSpPr>
        <p:spPr>
          <a:xfrm>
            <a:off x="0" y="572700"/>
            <a:ext cx="91440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ambiguous:</a:t>
            </a:r>
            <a:br>
              <a:rPr lang="de"/>
            </a:br>
            <a:r>
              <a:rPr lang="de"/>
              <a:t>? owner = order giver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? owner = developer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In practice: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Employer = owner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	performer (employee) = author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International standardisation organisations</a:t>
            </a:r>
            <a:endParaRPr/>
          </a:p>
        </p:txBody>
      </p:sp>
      <p:sp>
        <p:nvSpPr>
          <p:cNvPr id="366" name="Google Shape;366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ISO (ИСО):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ПЛАКО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СТАКО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КАСКО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ИНФКО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ДЕВКО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КОПОЛКО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РЕМКО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FAO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WHO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Кодекс Алиментариус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FDA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IEC</a:t>
            </a:r>
            <a:endParaRPr/>
          </a:p>
        </p:txBody>
      </p:sp>
      <p:pic>
        <p:nvPicPr>
          <p:cNvPr id="367" name="Google Shape;367;p58"/>
          <p:cNvPicPr preferRelativeResize="0"/>
          <p:nvPr/>
        </p:nvPicPr>
        <p:blipFill rotWithShape="1">
          <a:blip r:embed="rId3">
            <a:alphaModFix/>
          </a:blip>
          <a:srcRect b="7484" l="7504" r="5334" t="0"/>
          <a:stretch/>
        </p:blipFill>
        <p:spPr>
          <a:xfrm>
            <a:off x="4052775" y="785724"/>
            <a:ext cx="5091229" cy="405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Regional and national organisations</a:t>
            </a:r>
            <a:endParaRPr/>
          </a:p>
        </p:txBody>
      </p:sp>
      <p:sp>
        <p:nvSpPr>
          <p:cNvPr id="373" name="Google Shape;373;p59"/>
          <p:cNvSpPr txBox="1"/>
          <p:nvPr>
            <p:ph idx="1" type="body"/>
          </p:nvPr>
        </p:nvSpPr>
        <p:spPr>
          <a:xfrm>
            <a:off x="0" y="717800"/>
            <a:ext cx="9144000" cy="4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CEN - European Committee for Standardization (1961): 17 countries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EN - European standard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HD - Harmonisation Documents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ENV - (Europäischer Normvorschlag) preliminary standard → facilitates implementation of innovations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CENELEC - (Comité Européen de Normalisation Électrotechnique 1971) European Committee for Electrotechnical Standardization: 17 countries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ETSI - European Telecommunications Standards Institute (1988): 24 countries+Australia+Israel (no voting, obeys French law)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INSTA - </a:t>
            </a:r>
            <a:r>
              <a:rPr lang="de" sz="1600"/>
              <a:t>inter scandinavian</a:t>
            </a:r>
            <a:r>
              <a:rPr lang="de" sz="1600"/>
              <a:t> </a:t>
            </a:r>
            <a:r>
              <a:rPr lang="de" sz="1600"/>
              <a:t>standardisation</a:t>
            </a:r>
            <a:r>
              <a:rPr lang="de" sz="1600"/>
              <a:t> Association (1952): 4 countries+ 10 organisations,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ASEAN - Association of South East Asian Nations (1994): 6 countries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in the CIS - Intergovernmental agreement “О проведении согласованной политики в области стандартизации, метрологии и сертификации” (1992):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МГС - Межгосударственный совет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agreement with MEC and CEN</a:t>
            </a:r>
            <a:endParaRPr sz="1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>
            <p:ph type="title"/>
          </p:nvPr>
        </p:nvSpPr>
        <p:spPr>
          <a:xfrm>
            <a:off x="226150" y="243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CERTIFICATION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/>
          <p:nvPr>
            <p:ph idx="1" type="body"/>
          </p:nvPr>
        </p:nvSpPr>
        <p:spPr>
          <a:xfrm>
            <a:off x="4865475" y="572700"/>
            <a:ext cx="4278600" cy="45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/>
              <a:t>Основные компоненты сертификации</a:t>
            </a:r>
            <a:endParaRPr/>
          </a:p>
        </p:txBody>
      </p:sp>
      <p:pic>
        <p:nvPicPr>
          <p:cNvPr id="384" name="Google Shape;384;p61"/>
          <p:cNvPicPr preferRelativeResize="0"/>
          <p:nvPr/>
        </p:nvPicPr>
        <p:blipFill rotWithShape="1">
          <a:blip r:embed="rId3">
            <a:alphaModFix/>
          </a:blip>
          <a:srcRect b="19746" l="0" r="0" t="17881"/>
          <a:stretch/>
        </p:blipFill>
        <p:spPr>
          <a:xfrm>
            <a:off x="0" y="0"/>
            <a:ext cx="4638779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Units of measurement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Units define measurements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Example, gram is the unit for mass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e"/>
              <a:t>DEFINITIONS MADE BY AGREEMENT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de"/>
              <a:t>Definitions of units are made by international agreements, SI system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Certification</a:t>
            </a:r>
            <a:endParaRPr b="1"/>
          </a:p>
        </p:txBody>
      </p:sp>
      <p:sp>
        <p:nvSpPr>
          <p:cNvPr id="390" name="Google Shape;390;p62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Whether meets the requirements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Guarantee the quality (customer never has sufficient information/expertise for evaluation)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Gives competitive advantage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Third party (no conflict of interests) - eligible organisation: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 sz="1700"/>
              <a:t>government (in case of strategic fields)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 sz="1700"/>
              <a:t>accredited organisation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Some conformity marks</a:t>
            </a:r>
            <a:endParaRPr/>
          </a:p>
        </p:txBody>
      </p:sp>
      <p:sp>
        <p:nvSpPr>
          <p:cNvPr id="396" name="Google Shape;396;p63"/>
          <p:cNvSpPr txBox="1"/>
          <p:nvPr>
            <p:ph idx="1" type="body"/>
          </p:nvPr>
        </p:nvSpPr>
        <p:spPr>
          <a:xfrm>
            <a:off x="1993304" y="3960050"/>
            <a:ext cx="303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200"/>
              <a:t>British Standards Institution (Kitemark)</a:t>
            </a:r>
            <a:endParaRPr sz="1200"/>
          </a:p>
        </p:txBody>
      </p:sp>
      <p:pic>
        <p:nvPicPr>
          <p:cNvPr id="397" name="Google Shape;39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500"/>
            <a:ext cx="2000250" cy="130016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3"/>
          <p:cNvSpPr txBox="1"/>
          <p:nvPr>
            <p:ph idx="1" type="body"/>
          </p:nvPr>
        </p:nvSpPr>
        <p:spPr>
          <a:xfrm>
            <a:off x="320525" y="4559775"/>
            <a:ext cx="152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200"/>
              <a:t>South Korea</a:t>
            </a:r>
            <a:endParaRPr sz="1200"/>
          </a:p>
        </p:txBody>
      </p:sp>
      <p:pic>
        <p:nvPicPr>
          <p:cNvPr id="399" name="Google Shape;39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214" y="741500"/>
            <a:ext cx="1782401" cy="176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8201" y="2670767"/>
            <a:ext cx="2000250" cy="1142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8" y="2491488"/>
            <a:ext cx="21526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2938" y="4171950"/>
            <a:ext cx="3351068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7975" y="1908173"/>
            <a:ext cx="2436025" cy="24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44697" y="725100"/>
            <a:ext cx="20002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3"/>
          <p:cNvSpPr txBox="1"/>
          <p:nvPr/>
        </p:nvSpPr>
        <p:spPr>
          <a:xfrm>
            <a:off x="4686300" y="2362800"/>
            <a:ext cx="24360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rgbClr val="222222"/>
                </a:solidFill>
                <a:highlight>
                  <a:srgbClr val="FFFFFF"/>
                </a:highlight>
              </a:rPr>
              <a:t>French Standardization Association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/>
          <p:nvPr>
            <p:ph type="title"/>
          </p:nvPr>
        </p:nvSpPr>
        <p:spPr>
          <a:xfrm>
            <a:off x="3544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Uniform certification</a:t>
            </a:r>
            <a:endParaRPr/>
          </a:p>
        </p:txBody>
      </p:sp>
      <p:sp>
        <p:nvSpPr>
          <p:cNvPr id="411" name="Google Shape;411;p64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Appreciate a use of EN 29000 - quality management system and certification on basis of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EN 45 000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Appreciation creation of centralised accreditation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Foundation of certification systems in unregulated areas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Harmonisation of testing and certification systems within EU countries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Legislation</a:t>
            </a:r>
            <a:r>
              <a:rPr lang="de"/>
              <a:t> with 3</a:t>
            </a:r>
            <a:r>
              <a:rPr baseline="30000" lang="de"/>
              <a:t>rd</a:t>
            </a:r>
            <a:r>
              <a:rPr lang="de"/>
              <a:t> parties (non-EU countries) of acceptance of testing and certification results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 txBox="1"/>
          <p:nvPr>
            <p:ph type="title"/>
          </p:nvPr>
        </p:nvSpPr>
        <p:spPr>
          <a:xfrm>
            <a:off x="3544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Some international certification organisations</a:t>
            </a:r>
            <a:endParaRPr/>
          </a:p>
        </p:txBody>
      </p:sp>
      <p:sp>
        <p:nvSpPr>
          <p:cNvPr id="417" name="Google Shape;417;p65"/>
          <p:cNvSpPr txBox="1"/>
          <p:nvPr>
            <p:ph idx="1" type="body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EUROLAB - European testing organisation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EUROCHEM - European analytical chemistry labs cooperation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EQS - European </a:t>
            </a:r>
            <a:r>
              <a:rPr lang="de"/>
              <a:t>committee</a:t>
            </a:r>
            <a:r>
              <a:rPr lang="de"/>
              <a:t> for </a:t>
            </a:r>
            <a:r>
              <a:rPr lang="de"/>
              <a:t>introduction and certification of </a:t>
            </a:r>
            <a:r>
              <a:rPr lang="de"/>
              <a:t>quality assurance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ECITS - </a:t>
            </a:r>
            <a:r>
              <a:rPr lang="de"/>
              <a:t>European committee for testing and certification in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ELSECOM - </a:t>
            </a:r>
            <a:r>
              <a:rPr lang="de"/>
              <a:t>European committee for testing and certification in electrotechnology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ESCIF - </a:t>
            </a:r>
            <a:r>
              <a:rPr lang="de"/>
              <a:t>European committee for testing and certification in fire security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EOTC - for certification harmonisation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6"/>
          <p:cNvSpPr txBox="1"/>
          <p:nvPr>
            <p:ph type="title"/>
          </p:nvPr>
        </p:nvSpPr>
        <p:spPr>
          <a:xfrm>
            <a:off x="3544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Some international accreditation organisations</a:t>
            </a:r>
            <a:endParaRPr/>
          </a:p>
        </p:txBody>
      </p:sp>
      <p:sp>
        <p:nvSpPr>
          <p:cNvPr id="423" name="Google Shape;423;p66"/>
          <p:cNvSpPr txBox="1"/>
          <p:nvPr>
            <p:ph idx="1" type="body"/>
          </p:nvPr>
        </p:nvSpPr>
        <p:spPr>
          <a:xfrm>
            <a:off x="0" y="1152475"/>
            <a:ext cx="9144000" cy="25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ILAC</a:t>
            </a:r>
            <a:r>
              <a:rPr lang="de"/>
              <a:t> - </a:t>
            </a:r>
            <a:r>
              <a:rPr lang="de"/>
              <a:t>International Laboratory Accreditation Cooperation: for experience exchange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IAF - International Accreditation Forum: for unification of system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EA - European Accreditation: organisations cooperation</a:t>
            </a:r>
            <a:endParaRPr/>
          </a:p>
        </p:txBody>
      </p:sp>
      <p:sp>
        <p:nvSpPr>
          <p:cNvPr id="424" name="Google Shape;424;p66"/>
          <p:cNvSpPr txBox="1"/>
          <p:nvPr/>
        </p:nvSpPr>
        <p:spPr>
          <a:xfrm>
            <a:off x="2005425" y="4000525"/>
            <a:ext cx="5725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de"/>
              <a:t>EXAMPLE-1: HAR - for cables and wires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1" lang="de">
                <a:solidFill>
                  <a:schemeClr val="dk1"/>
                </a:solidFill>
              </a:rPr>
              <a:t>EXAMPLE-2: EMEDICA for medical electro-equipment</a:t>
            </a:r>
            <a:endParaRPr i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Fields of application and objects of certification.</a:t>
            </a:r>
            <a:endParaRPr/>
          </a:p>
        </p:txBody>
      </p:sp>
      <p:sp>
        <p:nvSpPr>
          <p:cNvPr id="430" name="Google Shape;430;p67"/>
          <p:cNvSpPr txBox="1"/>
          <p:nvPr>
            <p:ph idx="1" type="body"/>
          </p:nvPr>
        </p:nvSpPr>
        <p:spPr>
          <a:xfrm>
            <a:off x="0" y="1259400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According to law in Kazakhstan - “</a:t>
            </a:r>
            <a:r>
              <a:rPr lang="de" sz="1600"/>
              <a:t>Процедуры подтверждения соответствия” Постановление Правительства 4 февраля 2008 года № 90 (далее – Регламент):</a:t>
            </a:r>
            <a:endParaRPr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Mandatory - in </a:t>
            </a:r>
            <a:r>
              <a:rPr lang="de"/>
              <a:t>legislatively regulated area (e.g. environment, safety, health)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Optional - in legislatively unregulated area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Structure of certification processes.</a:t>
            </a:r>
            <a:endParaRPr/>
          </a:p>
        </p:txBody>
      </p:sp>
      <p:sp>
        <p:nvSpPr>
          <p:cNvPr id="436" name="Google Shape;436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подачу и рассмотрение заявки на сертификацию;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принятие решения по заявке, в том числе выбор схемы;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заключение договора на проведение работ по сертификации;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идентификацию, отбор образцов и их испытание;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оценку производства (если это предусмотрено схемой сертификации);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анализ полученных результатов и принятие решения о выдаче (об отказе в выдаче) Сертификата;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регистрацию Сертификата в реестре государственной системы технического регулирования;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выдачу Сертификата;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осуществление инспекционного контроля за сертифицированной продукцией (если это предусмотрено схемой сертификации);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предоставление информации о результатах сертификации.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Декларация о соответствии</a:t>
            </a:r>
            <a:endParaRPr/>
          </a:p>
        </p:txBody>
      </p:sp>
      <p:sp>
        <p:nvSpPr>
          <p:cNvPr id="442" name="Google Shape;442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оплачивается изготовителем (исполнителем) на договорной основе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вправе принимать физические и юридические лица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в отношении конкретной продукции или группы однородной продукции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не более чем на один год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Декларация о соответствии должна содержать:</a:t>
            </a:r>
            <a:endParaRPr/>
          </a:p>
        </p:txBody>
      </p:sp>
      <p:sp>
        <p:nvSpPr>
          <p:cNvPr id="448" name="Google Shape;448;p70"/>
          <p:cNvSpPr txBox="1"/>
          <p:nvPr>
            <p:ph idx="1" type="body"/>
          </p:nvPr>
        </p:nvSpPr>
        <p:spPr>
          <a:xfrm>
            <a:off x="311700" y="619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1</a:t>
            </a:r>
            <a:r>
              <a:rPr lang="de"/>
              <a:t>) наименование и местонахождение заявителя;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2) информацию об объекте подтверждения соответствия, позволяющую идентифицировать этот объект;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3) наименование технического регламента, на соответствие требованиям которого подтверждается продукция;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4) заявление заявителя о безопасности продукции при ее использовании в соответствии с целевым назначением и принятии заявителем мер по обеспечению соответствия продукции требованиям, установленным техническими регламентами;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5) сведения о проведенных исследованиях (испытаниях) и измерениях, сертификате системы менеджмента качества, а также документах, послуживших основанием для подтверждения соответствия продукции требованиям, установленным техническими регламентами;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6) срок действия декларации о соответствии;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7) иные сведения, предусмотренные соответствующими техническими регламентами.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Ultimate reference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821600" y="560525"/>
            <a:ext cx="7322400" cy="22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Measurements are always made in accordance with external authority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Early authority was Pharaoh’s arm length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Definitions of units are made by international agreements, SI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Example, kilogram prototype in France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K10 and K20 at NIST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 </a:t>
            </a:r>
            <a:r>
              <a:rPr b="1" lang="de" u="sng"/>
              <a:t>standard </a:t>
            </a:r>
            <a:r>
              <a:rPr lang="de"/>
              <a:t>is an external authority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Standard is a physical embodiment of a unit</a:t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1044900" y="3150300"/>
            <a:ext cx="80991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In chemical and biological assays,  substances or solutions used to establish the response of an instrument or assay method to an analyte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See these in spectrophotometry labs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Documents established by consensus and approved by a recognized body that establish rules to make a process consistent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Example ISO 9000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ASTM standard method calibrating micropipettor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514650" y="2406429"/>
            <a:ext cx="1325525" cy="1110432"/>
          </a:xfrm>
          <a:custGeom>
            <a:rect b="b" l="l" r="r" t="t"/>
            <a:pathLst>
              <a:path extrusionOk="0" h="30452" w="53021">
                <a:moveTo>
                  <a:pt x="53021" y="76"/>
                </a:moveTo>
                <a:cubicBezTo>
                  <a:pt x="51188" y="76"/>
                  <a:pt x="46682" y="0"/>
                  <a:pt x="42023" y="76"/>
                </a:cubicBezTo>
                <a:cubicBezTo>
                  <a:pt x="37364" y="152"/>
                  <a:pt x="28811" y="381"/>
                  <a:pt x="25069" y="534"/>
                </a:cubicBezTo>
                <a:cubicBezTo>
                  <a:pt x="21327" y="687"/>
                  <a:pt x="22549" y="305"/>
                  <a:pt x="19571" y="992"/>
                </a:cubicBezTo>
                <a:cubicBezTo>
                  <a:pt x="16593" y="1679"/>
                  <a:pt x="10407" y="1985"/>
                  <a:pt x="7199" y="4658"/>
                </a:cubicBezTo>
                <a:cubicBezTo>
                  <a:pt x="3991" y="7331"/>
                  <a:pt x="-973" y="12830"/>
                  <a:pt x="325" y="17030"/>
                </a:cubicBezTo>
                <a:cubicBezTo>
                  <a:pt x="1623" y="21230"/>
                  <a:pt x="11246" y="28027"/>
                  <a:pt x="14988" y="29860"/>
                </a:cubicBezTo>
                <a:cubicBezTo>
                  <a:pt x="18730" y="31693"/>
                  <a:pt x="21480" y="28333"/>
                  <a:pt x="22778" y="2802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Google Shape;88;p18"/>
          <p:cNvSpPr/>
          <p:nvPr/>
        </p:nvSpPr>
        <p:spPr>
          <a:xfrm>
            <a:off x="57675" y="2257477"/>
            <a:ext cx="1793950" cy="2072653"/>
          </a:xfrm>
          <a:custGeom>
            <a:rect b="b" l="l" r="r" t="t"/>
            <a:pathLst>
              <a:path extrusionOk="0" h="70866" w="71758">
                <a:moveTo>
                  <a:pt x="71758" y="4274"/>
                </a:moveTo>
                <a:cubicBezTo>
                  <a:pt x="60837" y="4350"/>
                  <a:pt x="17078" y="-5578"/>
                  <a:pt x="6233" y="4732"/>
                </a:cubicBezTo>
                <a:cubicBezTo>
                  <a:pt x="-4611" y="15042"/>
                  <a:pt x="963" y="55823"/>
                  <a:pt x="6691" y="66133"/>
                </a:cubicBezTo>
                <a:cubicBezTo>
                  <a:pt x="12419" y="76443"/>
                  <a:pt x="34948" y="66516"/>
                  <a:pt x="40599" y="6659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1530" l="0" r="0" t="-1530"/>
          <a:stretch/>
        </p:blipFill>
        <p:spPr>
          <a:xfrm>
            <a:off x="2240200" y="0"/>
            <a:ext cx="42489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CALIBRATION IS: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Bringing a measuring system into accordance with external authority, using standards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For example, calibrating a balance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Use standards that have known masses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Relate response of balance to units of kg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de"/>
              <a:t>Do this in lab: pH meter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Tolerance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560525"/>
            <a:ext cx="8520600" cy="18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Amount of error that is allowed in the calibration of a particular item.  National and international standards specify tolerances.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E.g. standards for balance calibration can have variation from “true” value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Highest quality 100 g standards have a tolerance of + 2.5 mg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99.99975-100.00025 g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Leads to uncertainty in all weight measurements</a:t>
            </a:r>
            <a:endParaRPr/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900" y="273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TRACEABILITY IS: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900" y="3303725"/>
            <a:ext cx="5407500" cy="18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chain of calibrations, genealogy, that establishes the value of a standard or measurement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 the U.S. traceability for most physical and some chemical standards goes back to NIST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38796" l="16334" r="14918" t="6567"/>
          <a:stretch/>
        </p:blipFill>
        <p:spPr>
          <a:xfrm>
            <a:off x="5295725" y="2539125"/>
            <a:ext cx="3803199" cy="254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